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14"/>
  </p:notesMasterIdLst>
  <p:handoutMasterIdLst>
    <p:handoutMasterId r:id="rId15"/>
  </p:handoutMasterIdLst>
  <p:sldIdLst>
    <p:sldId id="258" r:id="rId2"/>
    <p:sldId id="471" r:id="rId3"/>
    <p:sldId id="472" r:id="rId4"/>
    <p:sldId id="473" r:id="rId5"/>
    <p:sldId id="474" r:id="rId6"/>
    <p:sldId id="478" r:id="rId7"/>
    <p:sldId id="479" r:id="rId8"/>
    <p:sldId id="475" r:id="rId9"/>
    <p:sldId id="477" r:id="rId10"/>
    <p:sldId id="480" r:id="rId11"/>
    <p:sldId id="476" r:id="rId12"/>
    <p:sldId id="312" r:id="rId13"/>
  </p:sldIdLst>
  <p:sldSz cx="9144000" cy="6858000" type="screen4x3"/>
  <p:notesSz cx="6797675" cy="987425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779"/>
    <a:srgbClr val="FFFF66"/>
    <a:srgbClr val="66CCFF"/>
    <a:srgbClr val="FFFF99"/>
    <a:srgbClr val="FF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88" autoAdjust="0"/>
    <p:restoredTop sz="81149" autoAdjust="0"/>
  </p:normalViewPr>
  <p:slideViewPr>
    <p:cSldViewPr>
      <p:cViewPr>
        <p:scale>
          <a:sx n="80" d="100"/>
          <a:sy n="80" d="100"/>
        </p:scale>
        <p:origin x="-154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93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76F223-799E-4FE8-9E51-0D8A9FA0E59C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lt-LT"/>
        </a:p>
      </dgm:t>
    </dgm:pt>
    <dgm:pt modelId="{EEDAE912-05DC-4BA2-99DF-1F8BAA14375E}">
      <dgm:prSet phldrT="[Text]"/>
      <dgm:spPr/>
      <dgm:t>
        <a:bodyPr/>
        <a:lstStyle/>
        <a:p>
          <a:r>
            <a:rPr lang="lt-LT" dirty="0" smtClean="0"/>
            <a:t>Patyčios</a:t>
          </a:r>
          <a:endParaRPr lang="lt-LT" dirty="0"/>
        </a:p>
      </dgm:t>
    </dgm:pt>
    <dgm:pt modelId="{87B65981-E897-4A4A-9C19-20AB087E6666}" type="parTrans" cxnId="{9A7BA5F1-1182-401A-B2FC-FC76849B18C1}">
      <dgm:prSet/>
      <dgm:spPr/>
      <dgm:t>
        <a:bodyPr/>
        <a:lstStyle/>
        <a:p>
          <a:endParaRPr lang="lt-LT"/>
        </a:p>
      </dgm:t>
    </dgm:pt>
    <dgm:pt modelId="{603D2D9C-7FA6-4783-8E3E-4B14E1405F7A}" type="sibTrans" cxnId="{9A7BA5F1-1182-401A-B2FC-FC76849B18C1}">
      <dgm:prSet/>
      <dgm:spPr/>
      <dgm:t>
        <a:bodyPr/>
        <a:lstStyle/>
        <a:p>
          <a:endParaRPr lang="lt-LT"/>
        </a:p>
      </dgm:t>
    </dgm:pt>
    <dgm:pt modelId="{4C9073C3-BAD5-43A6-92D8-24C9A53FCD0F}">
      <dgm:prSet phldrT="[Text]"/>
      <dgm:spPr/>
      <dgm:t>
        <a:bodyPr/>
        <a:lstStyle/>
        <a:p>
          <a:r>
            <a:rPr lang="lt-LT" dirty="0" smtClean="0">
              <a:latin typeface="Candara" panose="020E0502030303020204" pitchFamily="34" charset="0"/>
            </a:rPr>
            <a:t>Tyčiojamasi, norint tyčia įskaudinti</a:t>
          </a:r>
          <a:endParaRPr lang="lt-LT" dirty="0"/>
        </a:p>
      </dgm:t>
    </dgm:pt>
    <dgm:pt modelId="{C39DB0DC-1094-4F74-B550-4FB232740CC7}" type="parTrans" cxnId="{3F501B99-0373-43AE-81F2-7E8D441754E6}">
      <dgm:prSet/>
      <dgm:spPr/>
      <dgm:t>
        <a:bodyPr/>
        <a:lstStyle/>
        <a:p>
          <a:endParaRPr lang="lt-LT"/>
        </a:p>
      </dgm:t>
    </dgm:pt>
    <dgm:pt modelId="{684088B5-2372-435F-9ED7-AA8561FCB717}" type="sibTrans" cxnId="{3F501B99-0373-43AE-81F2-7E8D441754E6}">
      <dgm:prSet/>
      <dgm:spPr/>
      <dgm:t>
        <a:bodyPr/>
        <a:lstStyle/>
        <a:p>
          <a:endParaRPr lang="lt-LT"/>
        </a:p>
      </dgm:t>
    </dgm:pt>
    <dgm:pt modelId="{E0F51D93-E839-45F0-9CE6-EDE3A7AF3A27}">
      <dgm:prSet phldrT="[Text]"/>
      <dgm:spPr/>
      <dgm:t>
        <a:bodyPr/>
        <a:lstStyle/>
        <a:p>
          <a:r>
            <a:rPr lang="lt-LT" dirty="0" smtClean="0">
              <a:latin typeface="Candara" panose="020E0502030303020204" pitchFamily="34" charset="0"/>
            </a:rPr>
            <a:t>Tyčiniai veiksmai pasikartoja</a:t>
          </a:r>
          <a:endParaRPr lang="lt-LT" dirty="0"/>
        </a:p>
      </dgm:t>
    </dgm:pt>
    <dgm:pt modelId="{26BB9BF7-61F0-4AA6-B2AD-1BCA6C86B081}" type="parTrans" cxnId="{AA0CEEC6-7831-49B1-8000-7ADFF11C96BD}">
      <dgm:prSet/>
      <dgm:spPr/>
      <dgm:t>
        <a:bodyPr/>
        <a:lstStyle/>
        <a:p>
          <a:endParaRPr lang="lt-LT"/>
        </a:p>
      </dgm:t>
    </dgm:pt>
    <dgm:pt modelId="{81AB0F82-2245-4952-8AA7-2ED910C9130B}" type="sibTrans" cxnId="{AA0CEEC6-7831-49B1-8000-7ADFF11C96BD}">
      <dgm:prSet/>
      <dgm:spPr/>
      <dgm:t>
        <a:bodyPr/>
        <a:lstStyle/>
        <a:p>
          <a:endParaRPr lang="lt-LT"/>
        </a:p>
      </dgm:t>
    </dgm:pt>
    <dgm:pt modelId="{567CB7DD-DB45-438B-87A4-C6553E9CD590}">
      <dgm:prSet phldrT="[Text]"/>
      <dgm:spPr/>
      <dgm:t>
        <a:bodyPr/>
        <a:lstStyle/>
        <a:p>
          <a:r>
            <a:rPr lang="lt-LT" dirty="0" smtClean="0">
              <a:latin typeface="Candara" panose="020E0502030303020204" pitchFamily="34" charset="0"/>
            </a:rPr>
            <a:t>Patiriantis patyčias, yra fiziškai ar emociškai silpnesnis</a:t>
          </a:r>
          <a:endParaRPr lang="lt-LT" dirty="0"/>
        </a:p>
      </dgm:t>
    </dgm:pt>
    <dgm:pt modelId="{8BC42589-BD57-4377-A9BA-020007991FEF}" type="parTrans" cxnId="{C62CF041-A147-4D1D-A99B-487815BEA240}">
      <dgm:prSet/>
      <dgm:spPr/>
      <dgm:t>
        <a:bodyPr/>
        <a:lstStyle/>
        <a:p>
          <a:endParaRPr lang="lt-LT"/>
        </a:p>
      </dgm:t>
    </dgm:pt>
    <dgm:pt modelId="{BE53841F-A87B-466F-A21C-B44BA48F5DC4}" type="sibTrans" cxnId="{C62CF041-A147-4D1D-A99B-487815BEA240}">
      <dgm:prSet/>
      <dgm:spPr/>
      <dgm:t>
        <a:bodyPr/>
        <a:lstStyle/>
        <a:p>
          <a:endParaRPr lang="lt-LT"/>
        </a:p>
      </dgm:t>
    </dgm:pt>
    <dgm:pt modelId="{97BB4B78-FDB8-41F6-B85C-A8E1B8FC37B5}" type="pres">
      <dgm:prSet presAssocID="{2576F223-799E-4FE8-9E51-0D8A9FA0E59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934BFE3F-865F-4629-AA83-8B18B3CF14E7}" type="pres">
      <dgm:prSet presAssocID="{EEDAE912-05DC-4BA2-99DF-1F8BAA14375E}" presName="centerShape" presStyleLbl="node0" presStyleIdx="0" presStyleCnt="1"/>
      <dgm:spPr/>
      <dgm:t>
        <a:bodyPr/>
        <a:lstStyle/>
        <a:p>
          <a:endParaRPr lang="lt-LT"/>
        </a:p>
      </dgm:t>
    </dgm:pt>
    <dgm:pt modelId="{4E928ED0-BCA3-401D-9534-38B58559B641}" type="pres">
      <dgm:prSet presAssocID="{C39DB0DC-1094-4F74-B550-4FB232740CC7}" presName="parTrans" presStyleLbl="bgSibTrans2D1" presStyleIdx="0" presStyleCnt="3" custLinFactNeighborX="-2705" custLinFactNeighborY="51913"/>
      <dgm:spPr/>
      <dgm:t>
        <a:bodyPr/>
        <a:lstStyle/>
        <a:p>
          <a:endParaRPr lang="lt-LT"/>
        </a:p>
      </dgm:t>
    </dgm:pt>
    <dgm:pt modelId="{F322BC99-58E5-408D-BC8A-B6CBF128F3E6}" type="pres">
      <dgm:prSet presAssocID="{4C9073C3-BAD5-43A6-92D8-24C9A53FCD0F}" presName="node" presStyleLbl="node1" presStyleIdx="0" presStyleCnt="3" custScaleX="134498" custRadScaleRad="105171" custRadScaleInc="-418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381D97E-AAE1-4EF3-806A-BDD3FD08DF01}" type="pres">
      <dgm:prSet presAssocID="{26BB9BF7-61F0-4AA6-B2AD-1BCA6C86B081}" presName="parTrans" presStyleLbl="bgSibTrans2D1" presStyleIdx="1" presStyleCnt="3"/>
      <dgm:spPr/>
      <dgm:t>
        <a:bodyPr/>
        <a:lstStyle/>
        <a:p>
          <a:endParaRPr lang="lt-LT"/>
        </a:p>
      </dgm:t>
    </dgm:pt>
    <dgm:pt modelId="{567BC61F-1650-461E-90D0-2500B49B5D80}" type="pres">
      <dgm:prSet presAssocID="{E0F51D93-E839-45F0-9CE6-EDE3A7AF3A27}" presName="node" presStyleLbl="node1" presStyleIdx="1" presStyleCnt="3" custScaleX="132090" custRadScaleRad="96730" custRadScaleInc="257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AC78E4D-C34C-4F2B-9FFA-974986B60328}" type="pres">
      <dgm:prSet presAssocID="{8BC42589-BD57-4377-A9BA-020007991FEF}" presName="parTrans" presStyleLbl="bgSibTrans2D1" presStyleIdx="2" presStyleCnt="3" custLinFactNeighborX="6074" custLinFactNeighborY="54687"/>
      <dgm:spPr/>
      <dgm:t>
        <a:bodyPr/>
        <a:lstStyle/>
        <a:p>
          <a:endParaRPr lang="lt-LT"/>
        </a:p>
      </dgm:t>
    </dgm:pt>
    <dgm:pt modelId="{29F053B7-FDF0-4153-8FFE-2664BBDF16FA}" type="pres">
      <dgm:prSet presAssocID="{567CB7DD-DB45-438B-87A4-C6553E9CD590}" presName="node" presStyleLbl="node1" presStyleIdx="2" presStyleCnt="3" custScaleX="124227" custRadScaleRad="109521" custRadScaleInc="-6426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3F501B99-0373-43AE-81F2-7E8D441754E6}" srcId="{EEDAE912-05DC-4BA2-99DF-1F8BAA14375E}" destId="{4C9073C3-BAD5-43A6-92D8-24C9A53FCD0F}" srcOrd="0" destOrd="0" parTransId="{C39DB0DC-1094-4F74-B550-4FB232740CC7}" sibTransId="{684088B5-2372-435F-9ED7-AA8561FCB717}"/>
    <dgm:cxn modelId="{0C8A03F1-30AB-4A2E-949F-DC0A217AEC1D}" type="presOf" srcId="{2576F223-799E-4FE8-9E51-0D8A9FA0E59C}" destId="{97BB4B78-FDB8-41F6-B85C-A8E1B8FC37B5}" srcOrd="0" destOrd="0" presId="urn:microsoft.com/office/officeart/2005/8/layout/radial4"/>
    <dgm:cxn modelId="{2D45FCE8-9F30-4916-A096-9565C32EF4A0}" type="presOf" srcId="{EEDAE912-05DC-4BA2-99DF-1F8BAA14375E}" destId="{934BFE3F-865F-4629-AA83-8B18B3CF14E7}" srcOrd="0" destOrd="0" presId="urn:microsoft.com/office/officeart/2005/8/layout/radial4"/>
    <dgm:cxn modelId="{9A7BA5F1-1182-401A-B2FC-FC76849B18C1}" srcId="{2576F223-799E-4FE8-9E51-0D8A9FA0E59C}" destId="{EEDAE912-05DC-4BA2-99DF-1F8BAA14375E}" srcOrd="0" destOrd="0" parTransId="{87B65981-E897-4A4A-9C19-20AB087E6666}" sibTransId="{603D2D9C-7FA6-4783-8E3E-4B14E1405F7A}"/>
    <dgm:cxn modelId="{C648AC98-ABFD-4E4E-A6AC-A16C403F81D6}" type="presOf" srcId="{8BC42589-BD57-4377-A9BA-020007991FEF}" destId="{1AC78E4D-C34C-4F2B-9FFA-974986B60328}" srcOrd="0" destOrd="0" presId="urn:microsoft.com/office/officeart/2005/8/layout/radial4"/>
    <dgm:cxn modelId="{A78FA062-7170-47EC-843B-1EE1D2A50C29}" type="presOf" srcId="{C39DB0DC-1094-4F74-B550-4FB232740CC7}" destId="{4E928ED0-BCA3-401D-9534-38B58559B641}" srcOrd="0" destOrd="0" presId="urn:microsoft.com/office/officeart/2005/8/layout/radial4"/>
    <dgm:cxn modelId="{C62CF041-A147-4D1D-A99B-487815BEA240}" srcId="{EEDAE912-05DC-4BA2-99DF-1F8BAA14375E}" destId="{567CB7DD-DB45-438B-87A4-C6553E9CD590}" srcOrd="2" destOrd="0" parTransId="{8BC42589-BD57-4377-A9BA-020007991FEF}" sibTransId="{BE53841F-A87B-466F-A21C-B44BA48F5DC4}"/>
    <dgm:cxn modelId="{AA0CEEC6-7831-49B1-8000-7ADFF11C96BD}" srcId="{EEDAE912-05DC-4BA2-99DF-1F8BAA14375E}" destId="{E0F51D93-E839-45F0-9CE6-EDE3A7AF3A27}" srcOrd="1" destOrd="0" parTransId="{26BB9BF7-61F0-4AA6-B2AD-1BCA6C86B081}" sibTransId="{81AB0F82-2245-4952-8AA7-2ED910C9130B}"/>
    <dgm:cxn modelId="{5358955A-473D-4BDF-AC06-3C1F80DD596E}" type="presOf" srcId="{26BB9BF7-61F0-4AA6-B2AD-1BCA6C86B081}" destId="{5381D97E-AAE1-4EF3-806A-BDD3FD08DF01}" srcOrd="0" destOrd="0" presId="urn:microsoft.com/office/officeart/2005/8/layout/radial4"/>
    <dgm:cxn modelId="{8337C5AF-EE61-4E0D-802A-C15712CCE183}" type="presOf" srcId="{E0F51D93-E839-45F0-9CE6-EDE3A7AF3A27}" destId="{567BC61F-1650-461E-90D0-2500B49B5D80}" srcOrd="0" destOrd="0" presId="urn:microsoft.com/office/officeart/2005/8/layout/radial4"/>
    <dgm:cxn modelId="{4CB0AB25-722A-4969-8828-A2BC62875FFC}" type="presOf" srcId="{567CB7DD-DB45-438B-87A4-C6553E9CD590}" destId="{29F053B7-FDF0-4153-8FFE-2664BBDF16FA}" srcOrd="0" destOrd="0" presId="urn:microsoft.com/office/officeart/2005/8/layout/radial4"/>
    <dgm:cxn modelId="{325A8552-CFFC-4D1C-B0B4-314CA199550A}" type="presOf" srcId="{4C9073C3-BAD5-43A6-92D8-24C9A53FCD0F}" destId="{F322BC99-58E5-408D-BC8A-B6CBF128F3E6}" srcOrd="0" destOrd="0" presId="urn:microsoft.com/office/officeart/2005/8/layout/radial4"/>
    <dgm:cxn modelId="{5BFEE98F-11FB-4635-9683-A2D873613B2F}" type="presParOf" srcId="{97BB4B78-FDB8-41F6-B85C-A8E1B8FC37B5}" destId="{934BFE3F-865F-4629-AA83-8B18B3CF14E7}" srcOrd="0" destOrd="0" presId="urn:microsoft.com/office/officeart/2005/8/layout/radial4"/>
    <dgm:cxn modelId="{8D0DF566-5EB5-4BC4-9CDD-6063433B3E96}" type="presParOf" srcId="{97BB4B78-FDB8-41F6-B85C-A8E1B8FC37B5}" destId="{4E928ED0-BCA3-401D-9534-38B58559B641}" srcOrd="1" destOrd="0" presId="urn:microsoft.com/office/officeart/2005/8/layout/radial4"/>
    <dgm:cxn modelId="{44A0B6B4-02F0-458F-B77D-2607F39622E1}" type="presParOf" srcId="{97BB4B78-FDB8-41F6-B85C-A8E1B8FC37B5}" destId="{F322BC99-58E5-408D-BC8A-B6CBF128F3E6}" srcOrd="2" destOrd="0" presId="urn:microsoft.com/office/officeart/2005/8/layout/radial4"/>
    <dgm:cxn modelId="{2F8A410B-3D4B-460F-B5FA-8132E720A3E7}" type="presParOf" srcId="{97BB4B78-FDB8-41F6-B85C-A8E1B8FC37B5}" destId="{5381D97E-AAE1-4EF3-806A-BDD3FD08DF01}" srcOrd="3" destOrd="0" presId="urn:microsoft.com/office/officeart/2005/8/layout/radial4"/>
    <dgm:cxn modelId="{01447E9A-EFFE-44A1-8AC2-182071A98605}" type="presParOf" srcId="{97BB4B78-FDB8-41F6-B85C-A8E1B8FC37B5}" destId="{567BC61F-1650-461E-90D0-2500B49B5D80}" srcOrd="4" destOrd="0" presId="urn:microsoft.com/office/officeart/2005/8/layout/radial4"/>
    <dgm:cxn modelId="{DE18055A-928A-416D-84F9-447F5F9E52C2}" type="presParOf" srcId="{97BB4B78-FDB8-41F6-B85C-A8E1B8FC37B5}" destId="{1AC78E4D-C34C-4F2B-9FFA-974986B60328}" srcOrd="5" destOrd="0" presId="urn:microsoft.com/office/officeart/2005/8/layout/radial4"/>
    <dgm:cxn modelId="{F1DD430A-825D-43CB-94B0-99AB0B496234}" type="presParOf" srcId="{97BB4B78-FDB8-41F6-B85C-A8E1B8FC37B5}" destId="{29F053B7-FDF0-4153-8FFE-2664BBDF16F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BFE3F-865F-4629-AA83-8B18B3CF14E7}">
      <dsp:nvSpPr>
        <dsp:cNvPr id="0" name=""/>
        <dsp:cNvSpPr/>
      </dsp:nvSpPr>
      <dsp:spPr>
        <a:xfrm>
          <a:off x="2375668" y="2696912"/>
          <a:ext cx="2143037" cy="2143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100" kern="1200" dirty="0" smtClean="0"/>
            <a:t>Patyčios</a:t>
          </a:r>
          <a:endParaRPr lang="lt-LT" sz="3100" kern="1200" dirty="0"/>
        </a:p>
      </dsp:txBody>
      <dsp:txXfrm>
        <a:off x="2689509" y="3010753"/>
        <a:ext cx="1515355" cy="1515355"/>
      </dsp:txXfrm>
    </dsp:sp>
    <dsp:sp modelId="{4E928ED0-BCA3-401D-9534-38B58559B641}">
      <dsp:nvSpPr>
        <dsp:cNvPr id="0" name=""/>
        <dsp:cNvSpPr/>
      </dsp:nvSpPr>
      <dsp:spPr>
        <a:xfrm rot="12971810">
          <a:off x="854450" y="2564566"/>
          <a:ext cx="1767778" cy="61076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2BC99-58E5-408D-BC8A-B6CBF128F3E6}">
      <dsp:nvSpPr>
        <dsp:cNvPr id="0" name=""/>
        <dsp:cNvSpPr/>
      </dsp:nvSpPr>
      <dsp:spPr>
        <a:xfrm>
          <a:off x="-296246" y="1216537"/>
          <a:ext cx="2738225" cy="16287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>
              <a:latin typeface="Candara" panose="020E0502030303020204" pitchFamily="34" charset="0"/>
            </a:rPr>
            <a:t>Tyčiojamasi, norint tyčia įskaudinti</a:t>
          </a:r>
          <a:endParaRPr lang="lt-LT" sz="2200" kern="1200" dirty="0"/>
        </a:p>
      </dsp:txBody>
      <dsp:txXfrm>
        <a:off x="-248543" y="1264240"/>
        <a:ext cx="2642819" cy="1533302"/>
      </dsp:txXfrm>
    </dsp:sp>
    <dsp:sp modelId="{5381D97E-AAE1-4EF3-806A-BDD3FD08DF01}">
      <dsp:nvSpPr>
        <dsp:cNvPr id="0" name=""/>
        <dsp:cNvSpPr/>
      </dsp:nvSpPr>
      <dsp:spPr>
        <a:xfrm rot="16292844">
          <a:off x="2682327" y="1478512"/>
          <a:ext cx="1636939" cy="610765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BC61F-1650-461E-90D0-2500B49B5D80}">
      <dsp:nvSpPr>
        <dsp:cNvPr id="0" name=""/>
        <dsp:cNvSpPr/>
      </dsp:nvSpPr>
      <dsp:spPr>
        <a:xfrm>
          <a:off x="2178298" y="151369"/>
          <a:ext cx="2689201" cy="16287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>
              <a:latin typeface="Candara" panose="020E0502030303020204" pitchFamily="34" charset="0"/>
            </a:rPr>
            <a:t>Tyčiniai veiksmai pasikartoja</a:t>
          </a:r>
          <a:endParaRPr lang="lt-LT" sz="2200" kern="1200" dirty="0"/>
        </a:p>
      </dsp:txBody>
      <dsp:txXfrm>
        <a:off x="2226001" y="199072"/>
        <a:ext cx="2593795" cy="1533302"/>
      </dsp:txXfrm>
    </dsp:sp>
    <dsp:sp modelId="{1AC78E4D-C34C-4F2B-9FFA-974986B60328}">
      <dsp:nvSpPr>
        <dsp:cNvPr id="0" name=""/>
        <dsp:cNvSpPr/>
      </dsp:nvSpPr>
      <dsp:spPr>
        <a:xfrm rot="19200639">
          <a:off x="4245947" y="2421154"/>
          <a:ext cx="1915944" cy="61076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053B7-FDF0-4153-8FFE-2664BBDF16FA}">
      <dsp:nvSpPr>
        <dsp:cNvPr id="0" name=""/>
        <dsp:cNvSpPr/>
      </dsp:nvSpPr>
      <dsp:spPr>
        <a:xfrm>
          <a:off x="4556949" y="962536"/>
          <a:ext cx="2529119" cy="16287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>
              <a:latin typeface="Candara" panose="020E0502030303020204" pitchFamily="34" charset="0"/>
            </a:rPr>
            <a:t>Patiriantis patyčias, yra fiziškai ar emociškai silpnesnis</a:t>
          </a:r>
          <a:endParaRPr lang="lt-LT" sz="2200" kern="1200" dirty="0"/>
        </a:p>
      </dsp:txBody>
      <dsp:txXfrm>
        <a:off x="4604652" y="1010239"/>
        <a:ext cx="2433713" cy="1533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824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378824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8942EF5-DFA7-4CBC-82A8-295EB293F9E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8516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013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90269"/>
            <a:ext cx="5438140" cy="444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noProof="0" smtClean="0"/>
              <a:t>Spustelėkite ruošinio teksto stiliams keisti</a:t>
            </a:r>
          </a:p>
          <a:p>
            <a:pPr lvl="1"/>
            <a:r>
              <a:rPr lang="lt-LT" noProof="0" smtClean="0"/>
              <a:t>Antras lygmuo</a:t>
            </a:r>
          </a:p>
          <a:p>
            <a:pPr lvl="2"/>
            <a:r>
              <a:rPr lang="lt-LT" noProof="0" smtClean="0"/>
              <a:t>Trečias lygmuo</a:t>
            </a:r>
          </a:p>
          <a:p>
            <a:pPr lvl="3"/>
            <a:r>
              <a:rPr lang="lt-LT" noProof="0" smtClean="0"/>
              <a:t>Ketvirtas lygmuo</a:t>
            </a:r>
          </a:p>
          <a:p>
            <a:pPr lvl="4"/>
            <a:r>
              <a:rPr lang="lt-LT" noProof="0" smtClean="0"/>
              <a:t>Penktas lygmuo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824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378824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01D1470-914C-46E6-A2D6-AD47D004F5B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23933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1D1470-914C-46E6-A2D6-AD47D004F5B1}" type="slidenum">
              <a:rPr lang="lt-LT" smtClean="0"/>
              <a:pPr>
                <a:defRPr/>
              </a:pPr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9381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1D1470-914C-46E6-A2D6-AD47D004F5B1}" type="slidenum">
              <a:rPr lang="lt-LT" smtClean="0"/>
              <a:pPr>
                <a:defRPr/>
              </a:pPr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757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1D1470-914C-46E6-A2D6-AD47D004F5B1}" type="slidenum">
              <a:rPr lang="lt-LT" smtClean="0"/>
              <a:pPr>
                <a:defRPr/>
              </a:pPr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23453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1D1470-914C-46E6-A2D6-AD47D004F5B1}" type="slidenum">
              <a:rPr lang="lt-LT" smtClean="0"/>
              <a:pPr>
                <a:defRPr/>
              </a:pPr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3450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1D1470-914C-46E6-A2D6-AD47D004F5B1}" type="slidenum">
              <a:rPr lang="lt-LT" smtClean="0"/>
              <a:pPr>
                <a:defRPr/>
              </a:pPr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5626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1D1470-914C-46E6-A2D6-AD47D004F5B1}" type="slidenum">
              <a:rPr lang="lt-LT" smtClean="0"/>
              <a:pPr>
                <a:defRPr/>
              </a:pPr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41794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1D1470-914C-46E6-A2D6-AD47D004F5B1}" type="slidenum">
              <a:rPr lang="lt-LT" smtClean="0"/>
              <a:pPr>
                <a:defRPr/>
              </a:pPr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7810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7A8A0B8-61B6-4D2C-A9D8-DB471CE1EA72}" type="slidenum">
              <a:rPr lang="lt-LT" altLang="en-US" smtClean="0">
                <a:latin typeface="Arial" panose="020B0604020202020204" pitchFamily="34" charset="0"/>
              </a:rPr>
              <a:pPr/>
              <a:t>12</a:t>
            </a:fld>
            <a:endParaRPr lang="lt-LT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471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839091-C721-4A0E-BE0C-E274FD3A28B8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604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82B600-5B73-4C9D-9226-1FF96790B512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708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4807F-1810-4B56-9E74-DEF0827F7404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58377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FF3AA-111E-41A7-AE94-DDAC91455910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668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122A2-FB17-47AB-AC7A-F4A16C1D2DEE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829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B492B-B377-4C15-93FE-91CE66EEE2AA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928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F0403-1218-4CCE-ADF4-F04ABDAD2FDD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8383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F2466-D4E9-45BD-8F9B-F9D20E0CD68F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8711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B19928-AC0E-4646-8BE4-0A1198A8F8D4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434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931EC-FB8F-4755-9967-A71E51BAC57F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6660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931EC-FB8F-4755-9967-A71E51BAC57F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5514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931EC-FB8F-4755-9967-A71E51BAC57F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1549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931EC-FB8F-4755-9967-A71E51BAC57F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054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931EC-FB8F-4755-9967-A71E51BAC57F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4974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75CDE2-8B4C-4D8D-AD96-7AA8D655044E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2492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3ED4AB-C8E4-4A8F-8C85-19CFED36A093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1619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0A931EC-FB8F-4755-9967-A71E51BAC57F}" type="slidenum">
              <a:rPr lang="lt-LT" smtClean="0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788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pT9PL8RCw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1" name="Rectangle 173"/>
          <p:cNvSpPr>
            <a:spLocks noChangeArrowheads="1"/>
          </p:cNvSpPr>
          <p:nvPr/>
        </p:nvSpPr>
        <p:spPr bwMode="auto">
          <a:xfrm>
            <a:off x="838200" y="1981200"/>
            <a:ext cx="6408738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lt-LT" altLang="lt-LT" sz="3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PATYČIOS </a:t>
            </a:r>
            <a:r>
              <a:rPr lang="lt-LT" altLang="lt-LT" sz="3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MOKYKLOJE: </a:t>
            </a:r>
            <a:endParaRPr lang="lt-LT" altLang="lt-LT" sz="38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lt-LT" altLang="lt-LT" sz="30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KAIP PASTEBĖTI, ATPAŽINTI IR PADĖTI VAIKUI</a:t>
            </a:r>
            <a:endParaRPr lang="es-ES" altLang="lt-LT" sz="30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225" name="Rectangle 177"/>
          <p:cNvSpPr>
            <a:spLocks noChangeArrowheads="1"/>
          </p:cNvSpPr>
          <p:nvPr/>
        </p:nvSpPr>
        <p:spPr bwMode="auto">
          <a:xfrm>
            <a:off x="609600" y="4131468"/>
            <a:ext cx="6248400" cy="2497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lt-LT" altLang="lt-LT" sz="2800" b="1" i="1" dirty="0" smtClean="0">
                <a:solidFill>
                  <a:schemeClr val="accent2">
                    <a:lumMod val="75000"/>
                  </a:schemeClr>
                </a:solidFill>
                <a:latin typeface="Candara" panose="020E0502030303020204" pitchFamily="34" charset="0"/>
              </a:rPr>
              <a:t>VšĮ „Vaikų linija“</a:t>
            </a:r>
          </a:p>
          <a:p>
            <a:pPr algn="l">
              <a:lnSpc>
                <a:spcPct val="90000"/>
              </a:lnSpc>
            </a:pPr>
            <a:r>
              <a:rPr lang="lt-LT" altLang="lt-LT" sz="2800" i="1" u="sng" dirty="0" smtClean="0">
                <a:solidFill>
                  <a:schemeClr val="accent1"/>
                </a:solidFill>
                <a:latin typeface="Candara" panose="020E0502030303020204" pitchFamily="34" charset="0"/>
              </a:rPr>
              <a:t>Elektrėnų lopšelis-darželis „Pasaka“</a:t>
            </a:r>
            <a:endParaRPr lang="lt-LT" altLang="lt-LT" sz="2800" i="1" u="sng" dirty="0" smtClean="0">
              <a:solidFill>
                <a:schemeClr val="accent1"/>
              </a:solidFill>
              <a:latin typeface="Candara" panose="020E0502030303020204" pitchFamily="34" charset="0"/>
            </a:endParaRPr>
          </a:p>
          <a:p>
            <a:pPr algn="l">
              <a:lnSpc>
                <a:spcPct val="90000"/>
              </a:lnSpc>
            </a:pPr>
            <a:endParaRPr lang="lt-LT" altLang="lt-LT" sz="2800" i="1" u="sng" dirty="0">
              <a:solidFill>
                <a:schemeClr val="accent1"/>
              </a:solidFill>
              <a:latin typeface="Candara" panose="020E0502030303020204" pitchFamily="34" charset="0"/>
            </a:endParaRPr>
          </a:p>
          <a:p>
            <a:pPr>
              <a:lnSpc>
                <a:spcPct val="90000"/>
              </a:lnSpc>
            </a:pPr>
            <a:r>
              <a:rPr lang="lt-LT" altLang="lt-LT" sz="2800" dirty="0" smtClean="0">
                <a:solidFill>
                  <a:schemeClr val="accent2">
                    <a:lumMod val="75000"/>
                  </a:schemeClr>
                </a:solidFill>
                <a:latin typeface="Candara" panose="020E0502030303020204" pitchFamily="34" charset="0"/>
              </a:rPr>
              <a:t>2017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4732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886700" cy="994172"/>
          </a:xfrm>
        </p:spPr>
        <p:txBody>
          <a:bodyPr/>
          <a:lstStyle/>
          <a:p>
            <a:r>
              <a:rPr lang="lt-LT" b="1" dirty="0" smtClean="0">
                <a:latin typeface="Candara" panose="020E0502030303020204" pitchFamily="34" charset="0"/>
              </a:rPr>
              <a:t>Apie ką kalbėsime?</a:t>
            </a:r>
            <a:endParaRPr lang="lt-LT" b="1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497" y="1452051"/>
            <a:ext cx="7374497" cy="3263504"/>
          </a:xfrm>
        </p:spPr>
        <p:txBody>
          <a:bodyPr/>
          <a:lstStyle/>
          <a:p>
            <a:r>
              <a:rPr lang="lt-LT" sz="2700" b="1" dirty="0">
                <a:solidFill>
                  <a:schemeClr val="accent1"/>
                </a:solidFill>
                <a:latin typeface="Candara" panose="020E0502030303020204" pitchFamily="34" charset="0"/>
              </a:rPr>
              <a:t>Kas</a:t>
            </a:r>
            <a:r>
              <a:rPr lang="lt-LT" dirty="0" smtClean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lt-LT" dirty="0" smtClean="0">
                <a:latin typeface="Candara" panose="020E0502030303020204" pitchFamily="34" charset="0"/>
              </a:rPr>
              <a:t>yra patyčios? </a:t>
            </a:r>
          </a:p>
          <a:p>
            <a:r>
              <a:rPr lang="lt-LT" sz="2700" b="1" dirty="0" smtClean="0">
                <a:solidFill>
                  <a:schemeClr val="accent1"/>
                </a:solidFill>
                <a:latin typeface="Candara" panose="020E0502030303020204" pitchFamily="34" charset="0"/>
              </a:rPr>
              <a:t>Kodėl</a:t>
            </a:r>
            <a:r>
              <a:rPr lang="lt-LT" dirty="0" smtClean="0">
                <a:latin typeface="Candara" panose="020E0502030303020204" pitchFamily="34" charset="0"/>
              </a:rPr>
              <a:t> svarbu tėvams įsitraukti, sprendžiant patyčių problemas?</a:t>
            </a:r>
          </a:p>
          <a:p>
            <a:r>
              <a:rPr lang="lt-LT" sz="2700" b="1" dirty="0" smtClean="0">
                <a:solidFill>
                  <a:schemeClr val="accent1"/>
                </a:solidFill>
                <a:latin typeface="Candara" panose="020E0502030303020204" pitchFamily="34" charset="0"/>
              </a:rPr>
              <a:t>Kokios</a:t>
            </a:r>
            <a:r>
              <a:rPr lang="lt-LT" dirty="0" smtClean="0">
                <a:latin typeface="Candara" panose="020E0502030303020204" pitchFamily="34" charset="0"/>
              </a:rPr>
              <a:t> pagalbos iš mūsų, tėvų, tikisi vaikai?</a:t>
            </a:r>
          </a:p>
          <a:p>
            <a:r>
              <a:rPr lang="lt-LT" sz="2700" b="1" dirty="0">
                <a:solidFill>
                  <a:schemeClr val="accent1"/>
                </a:solidFill>
                <a:latin typeface="Candara" panose="020E0502030303020204" pitchFamily="34" charset="0"/>
              </a:rPr>
              <a:t>Kaip</a:t>
            </a:r>
            <a:r>
              <a:rPr lang="lt-LT" dirty="0" smtClean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lt-LT" dirty="0" smtClean="0">
                <a:latin typeface="Candara" panose="020E0502030303020204" pitchFamily="34" charset="0"/>
              </a:rPr>
              <a:t>geriausiai galime padėti vaikui? </a:t>
            </a:r>
          </a:p>
          <a:p>
            <a:r>
              <a:rPr lang="lt-LT" sz="2700" b="1" dirty="0">
                <a:solidFill>
                  <a:schemeClr val="accent1"/>
                </a:solidFill>
                <a:latin typeface="Candara" panose="020E0502030303020204" pitchFamily="34" charset="0"/>
              </a:rPr>
              <a:t>Ko</a:t>
            </a:r>
            <a:r>
              <a:rPr lang="lt-LT" dirty="0" smtClean="0">
                <a:latin typeface="Candara" panose="020E0502030303020204" pitchFamily="34" charset="0"/>
              </a:rPr>
              <a:t> neverta daryti arba kas gali pakenkti? </a:t>
            </a:r>
          </a:p>
          <a:p>
            <a:endParaRPr lang="lt-LT" dirty="0">
              <a:latin typeface="Candara" panose="020E0502030303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43400"/>
            <a:ext cx="5316567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43461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433" y="370219"/>
            <a:ext cx="6347713" cy="1320800"/>
          </a:xfrm>
        </p:spPr>
        <p:txBody>
          <a:bodyPr/>
          <a:lstStyle/>
          <a:p>
            <a:r>
              <a:rPr lang="lt-LT" b="1" dirty="0" smtClean="0"/>
              <a:t>Kas </a:t>
            </a:r>
            <a:r>
              <a:rPr lang="lt-LT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yra patyčios?</a:t>
            </a:r>
            <a:endParaRPr lang="lt-LT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9262298"/>
              </p:ext>
            </p:extLst>
          </p:nvPr>
        </p:nvGraphicFramePr>
        <p:xfrm>
          <a:off x="450707" y="1620427"/>
          <a:ext cx="6789822" cy="4895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22388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629400" cy="1320800"/>
          </a:xfrm>
        </p:spPr>
        <p:txBody>
          <a:bodyPr>
            <a:noAutofit/>
          </a:bodyPr>
          <a:lstStyle/>
          <a:p>
            <a:r>
              <a:rPr lang="lt-LT" sz="3000" b="1" dirty="0"/>
              <a:t>KODĖL </a:t>
            </a:r>
            <a:r>
              <a:rPr lang="lt-LT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svarbu tėvams įsitraukti, sprendžiant patyčių problemas?</a:t>
            </a:r>
            <a:r>
              <a:rPr lang="lt-LT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t-LT" sz="3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lt-LT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1854200"/>
            <a:ext cx="7239001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t-LT" sz="3200" dirty="0" smtClean="0"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lt-LT" sz="3000" b="1" dirty="0" smtClean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</a:rPr>
              <a:t>„Vaikai yra vaikai – jie tik taip žaidžia..?“</a:t>
            </a:r>
          </a:p>
          <a:p>
            <a:pPr marL="0" indent="0" algn="ctr">
              <a:buNone/>
            </a:pPr>
            <a:r>
              <a:rPr lang="lt-LT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https://</a:t>
            </a:r>
            <a:r>
              <a:rPr lang="lt-LT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www.youtube.com/watch?v=EpT9PL8RCw0</a:t>
            </a:r>
            <a:endParaRPr lang="lt-LT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buNone/>
            </a:pPr>
            <a:endParaRPr lang="lt-LT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endParaRPr lang="lt-LT" sz="3400" b="1" dirty="0">
              <a:solidFill>
                <a:schemeClr val="accent1"/>
              </a:solidFill>
              <a:latin typeface="Candara" panose="020E0502030303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581400"/>
            <a:ext cx="4495800" cy="299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79077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Kokios </a:t>
            </a:r>
            <a:r>
              <a:rPr lang="lt-LT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pagalbos iš mūsų, tėvų, tikisi vaikai?</a:t>
            </a:r>
            <a:r>
              <a:rPr lang="lt-LT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t-LT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lt-L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01800"/>
            <a:ext cx="7532245" cy="5156200"/>
          </a:xfrm>
        </p:spPr>
        <p:txBody>
          <a:bodyPr>
            <a:normAutofit fontScale="92500" lnSpcReduction="20000"/>
          </a:bodyPr>
          <a:lstStyle/>
          <a:p>
            <a:r>
              <a:rPr lang="lt-LT" sz="2600" b="1" dirty="0">
                <a:latin typeface="Candara" panose="020E0502030303020204" pitchFamily="34" charset="0"/>
              </a:rPr>
              <a:t>Ar </a:t>
            </a:r>
            <a:r>
              <a:rPr lang="lt-LT" sz="2600" b="1" dirty="0" smtClean="0">
                <a:latin typeface="Candara" panose="020E0502030303020204" pitchFamily="34" charset="0"/>
              </a:rPr>
              <a:t>reaguotumėte </a:t>
            </a:r>
            <a:r>
              <a:rPr lang="lt-LT" sz="2600" b="1" dirty="0">
                <a:latin typeface="Candara" panose="020E0502030303020204" pitchFamily="34" charset="0"/>
              </a:rPr>
              <a:t>ir kaip </a:t>
            </a:r>
            <a:r>
              <a:rPr lang="lt-LT" sz="2600" b="1" dirty="0" smtClean="0">
                <a:latin typeface="Candara" panose="020E0502030303020204" pitchFamily="34" charset="0"/>
              </a:rPr>
              <a:t>reaguotumėte, </a:t>
            </a:r>
            <a:r>
              <a:rPr lang="lt-LT" sz="2600" b="1" dirty="0">
                <a:latin typeface="Candara" panose="020E0502030303020204" pitchFamily="34" charset="0"/>
              </a:rPr>
              <a:t>sužinoję, kad</a:t>
            </a:r>
            <a:r>
              <a:rPr lang="lt-LT" sz="2600" b="1" dirty="0" smtClean="0">
                <a:latin typeface="Candara" panose="020E0502030303020204" pitchFamily="34" charset="0"/>
              </a:rPr>
              <a:t>:</a:t>
            </a:r>
          </a:p>
          <a:p>
            <a:pPr lvl="1"/>
            <a:r>
              <a:rPr lang="lt-LT" sz="2400" dirty="0" smtClean="0">
                <a:latin typeface="Candara" panose="020E0502030303020204" pitchFamily="34" charset="0"/>
              </a:rPr>
              <a:t>„... jūsų </a:t>
            </a:r>
            <a:r>
              <a:rPr lang="lt-LT" sz="2400" dirty="0">
                <a:latin typeface="Candara" panose="020E0502030303020204" pitchFamily="34" charset="0"/>
              </a:rPr>
              <a:t>vaiką šiandien klasiokas viešai išvadino </a:t>
            </a:r>
            <a:r>
              <a:rPr lang="lt-LT" sz="2400" dirty="0" smtClean="0">
                <a:latin typeface="Candara" panose="020E0502030303020204" pitchFamily="34" charset="0"/>
              </a:rPr>
              <a:t>„debilu“?“</a:t>
            </a:r>
            <a:endParaRPr lang="lt-LT" sz="2400" dirty="0">
              <a:latin typeface="Candara" panose="020E0502030303020204" pitchFamily="34" charset="0"/>
            </a:endParaRPr>
          </a:p>
          <a:p>
            <a:pPr lvl="1"/>
            <a:r>
              <a:rPr lang="lt-LT" sz="2400" dirty="0" smtClean="0">
                <a:latin typeface="Candara" panose="020E0502030303020204" pitchFamily="34" charset="0"/>
              </a:rPr>
              <a:t>„...</a:t>
            </a:r>
            <a:r>
              <a:rPr lang="lt-LT" sz="2400" dirty="0">
                <a:latin typeface="Candara" panose="020E0502030303020204" pitchFamily="34" charset="0"/>
              </a:rPr>
              <a:t>jau keletą savaičių grupelė klasiokų gadina jūsų vaiko daiktus, reikalauja mokėti pinigus, kad liautųsi tą darę?“</a:t>
            </a:r>
          </a:p>
          <a:p>
            <a:pPr lvl="1"/>
            <a:r>
              <a:rPr lang="lt-LT" sz="2400" dirty="0" smtClean="0">
                <a:latin typeface="Candara" panose="020E0502030303020204" pitchFamily="34" charset="0"/>
              </a:rPr>
              <a:t>„...</a:t>
            </a:r>
            <a:r>
              <a:rPr lang="lt-LT" sz="2400" dirty="0">
                <a:latin typeface="Candara" panose="020E0502030303020204" pitchFamily="34" charset="0"/>
              </a:rPr>
              <a:t>jau antri metai jūsų vaikas yra atstumtasis klasėje ir su juo niekas nesėdi?“</a:t>
            </a:r>
          </a:p>
          <a:p>
            <a:pPr lvl="1"/>
            <a:r>
              <a:rPr lang="lt-LT" sz="2400" dirty="0" smtClean="0">
                <a:latin typeface="Candara" panose="020E0502030303020204" pitchFamily="34" charset="0"/>
              </a:rPr>
              <a:t>„...</a:t>
            </a:r>
            <a:r>
              <a:rPr lang="lt-LT" sz="2400" dirty="0">
                <a:latin typeface="Candara" panose="020E0502030303020204" pitchFamily="34" charset="0"/>
              </a:rPr>
              <a:t>šiandien mokytoja pasakė, kad jūsų vaikas išvadino klasioką „debilu“?“</a:t>
            </a:r>
          </a:p>
          <a:p>
            <a:pPr lvl="1"/>
            <a:r>
              <a:rPr lang="lt-LT" sz="2400" dirty="0" smtClean="0">
                <a:latin typeface="Candara" panose="020E0502030303020204" pitchFamily="34" charset="0"/>
              </a:rPr>
              <a:t>„... jums </a:t>
            </a:r>
            <a:r>
              <a:rPr lang="lt-LT" sz="2400" dirty="0">
                <a:latin typeface="Candara" panose="020E0502030303020204" pitchFamily="34" charset="0"/>
              </a:rPr>
              <a:t>pranešė, kad jūsų vaikas jau keletą savaičių gadina vieno vaiko daiktus, reikalauja iš jo pinigų?“</a:t>
            </a:r>
          </a:p>
          <a:p>
            <a:pPr lvl="1"/>
            <a:r>
              <a:rPr lang="lt-LT" sz="2400" dirty="0" smtClean="0">
                <a:latin typeface="Candara" panose="020E0502030303020204" pitchFamily="34" charset="0"/>
              </a:rPr>
              <a:t>„...</a:t>
            </a:r>
            <a:r>
              <a:rPr lang="lt-LT" sz="2400" dirty="0">
                <a:latin typeface="Candara" panose="020E0502030303020204" pitchFamily="34" charset="0"/>
              </a:rPr>
              <a:t>jūsų vaikas antrus metus specialiai nebendrauja su kitu vaiku ir ragina kitus to nedaryti?“</a:t>
            </a:r>
          </a:p>
          <a:p>
            <a:pPr lvl="1"/>
            <a:r>
              <a:rPr lang="lt-LT" sz="2400" dirty="0" smtClean="0">
                <a:latin typeface="Candara" panose="020E0502030303020204" pitchFamily="34" charset="0"/>
              </a:rPr>
              <a:t>„...</a:t>
            </a:r>
            <a:r>
              <a:rPr lang="lt-LT" sz="2400" dirty="0">
                <a:latin typeface="Candara" panose="020E0502030303020204" pitchFamily="34" charset="0"/>
              </a:rPr>
              <a:t>jei jūs sužinote, kad jūsų vaikas kasdien visa tai stebi?“</a:t>
            </a:r>
          </a:p>
          <a:p>
            <a:pPr lvl="1"/>
            <a:endParaRPr lang="lt-LT" sz="2400" dirty="0">
              <a:latin typeface="Candara" panose="020E0502030303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47222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31788"/>
            <a:ext cx="6629400" cy="12239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lt-LT" altLang="lt-LT" sz="3200" b="1" i="1" dirty="0" smtClean="0"/>
              <a:t>KO </a:t>
            </a:r>
            <a:r>
              <a:rPr lang="lt-LT" altLang="lt-LT" sz="3200" b="1" i="1" dirty="0" smtClean="0">
                <a:solidFill>
                  <a:srgbClr val="FF3300"/>
                </a:solidFill>
              </a:rPr>
              <a:t>NE</a:t>
            </a:r>
            <a:r>
              <a:rPr lang="lt-LT" altLang="lt-LT" sz="3200" b="1" i="1" dirty="0" smtClean="0"/>
              <a:t>DARYTI</a:t>
            </a:r>
            <a:r>
              <a:rPr lang="lt-LT" altLang="lt-LT" sz="2400" i="1" dirty="0" smtClean="0"/>
              <a:t>, </a:t>
            </a:r>
            <a:r>
              <a:rPr lang="lt-LT" altLang="lt-LT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kai tėvai sužino, kad vaikas patiria patyčias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6248400" cy="4706348"/>
          </a:xfrm>
        </p:spPr>
        <p:txBody>
          <a:bodyPr>
            <a:normAutofit/>
          </a:bodyPr>
          <a:lstStyle/>
          <a:p>
            <a:r>
              <a:rPr lang="lt-LT" altLang="lt-LT" sz="2200" dirty="0" smtClean="0">
                <a:latin typeface="Candara" panose="020E0502030303020204" pitchFamily="34" charset="0"/>
              </a:rPr>
              <a:t>Skubotai priimti sprendimus.</a:t>
            </a:r>
          </a:p>
          <a:p>
            <a:pPr>
              <a:buFont typeface="Wingdings" panose="05000000000000000000" pitchFamily="2" charset="2"/>
              <a:buNone/>
            </a:pPr>
            <a:endParaRPr lang="lt-LT" altLang="lt-LT" sz="2200" dirty="0" smtClean="0">
              <a:latin typeface="Candara" panose="020E0502030303020204" pitchFamily="34" charset="0"/>
            </a:endParaRPr>
          </a:p>
          <a:p>
            <a:pPr algn="r"/>
            <a:r>
              <a:rPr lang="lt-LT" altLang="lt-LT" sz="2200" dirty="0" smtClean="0">
                <a:latin typeface="Candara" panose="020E0502030303020204" pitchFamily="34" charset="0"/>
              </a:rPr>
              <a:t>Kaltinti vaiką dėl to.</a:t>
            </a:r>
          </a:p>
          <a:p>
            <a:endParaRPr lang="lt-LT" altLang="lt-LT" sz="2200" dirty="0" smtClean="0">
              <a:latin typeface="Candara" panose="020E0502030303020204" pitchFamily="34" charset="0"/>
            </a:endParaRPr>
          </a:p>
          <a:p>
            <a:endParaRPr lang="lt-LT" altLang="lt-LT" sz="2200" dirty="0">
              <a:latin typeface="Candara" panose="020E0502030303020204" pitchFamily="34" charset="0"/>
            </a:endParaRPr>
          </a:p>
          <a:p>
            <a:endParaRPr lang="lt-LT" altLang="lt-LT" sz="2200" dirty="0" smtClean="0">
              <a:latin typeface="Candara" panose="020E0502030303020204" pitchFamily="34" charset="0"/>
            </a:endParaRPr>
          </a:p>
          <a:p>
            <a:endParaRPr lang="lt-LT" altLang="lt-LT" sz="2200" dirty="0" smtClean="0">
              <a:latin typeface="Candara" panose="020E0502030303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lt-LT" altLang="lt-LT" sz="2200" dirty="0" smtClean="0">
              <a:latin typeface="Candara" panose="020E0502030303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lt-LT" altLang="lt-LT" sz="2200" dirty="0" smtClean="0">
              <a:latin typeface="Candara" panose="020E0502030303020204" pitchFamily="34" charset="0"/>
            </a:endParaRPr>
          </a:p>
          <a:p>
            <a:r>
              <a:rPr lang="lt-LT" altLang="lt-LT" sz="2200" dirty="0" smtClean="0">
                <a:latin typeface="Candara" panose="020E0502030303020204" pitchFamily="34" charset="0"/>
              </a:rPr>
              <a:t>Siūlyti vaikui „duoti atgal“. </a:t>
            </a:r>
          </a:p>
          <a:p>
            <a:endParaRPr lang="lt-LT" altLang="lt-LT" sz="2200" dirty="0" smtClean="0">
              <a:latin typeface="Candara" panose="020E0502030303020204" pitchFamily="34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491" y="4568162"/>
            <a:ext cx="2458453" cy="228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3048000" cy="2516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046107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3239" y="1752600"/>
            <a:ext cx="6925761" cy="4953000"/>
          </a:xfrm>
        </p:spPr>
        <p:txBody>
          <a:bodyPr>
            <a:normAutofit/>
          </a:bodyPr>
          <a:lstStyle/>
          <a:p>
            <a:r>
              <a:rPr lang="lt-LT" altLang="lt-LT" sz="2200" dirty="0" smtClean="0">
                <a:latin typeface="Candara" panose="020E0502030303020204" pitchFamily="34" charset="0"/>
              </a:rPr>
              <a:t>Neieškoti kaltų. Tai tik privers vaiką gintis.</a:t>
            </a:r>
          </a:p>
          <a:p>
            <a:pPr>
              <a:buFont typeface="Wingdings" panose="05000000000000000000" pitchFamily="2" charset="2"/>
              <a:buNone/>
            </a:pPr>
            <a:r>
              <a:rPr lang="lt-LT" altLang="lt-LT" sz="2200" dirty="0" smtClean="0">
                <a:latin typeface="Candara" panose="020E0502030303020204" pitchFamily="34" charset="0"/>
              </a:rPr>
              <a:t> </a:t>
            </a:r>
          </a:p>
          <a:p>
            <a:pPr algn="r"/>
            <a:r>
              <a:rPr lang="lt-LT" altLang="lt-LT" sz="2200" dirty="0" smtClean="0">
                <a:latin typeface="Candara" panose="020E0502030303020204" pitchFamily="34" charset="0"/>
              </a:rPr>
              <a:t>Neignoruoti blogo vaiko elgesio</a:t>
            </a:r>
          </a:p>
          <a:p>
            <a:pPr algn="r"/>
            <a:endParaRPr lang="lt-LT" altLang="lt-LT" sz="2200" dirty="0" smtClean="0">
              <a:latin typeface="Candara" panose="020E0502030303020204" pitchFamily="34" charset="0"/>
            </a:endParaRPr>
          </a:p>
          <a:p>
            <a:pPr algn="r"/>
            <a:endParaRPr lang="lt-LT" altLang="lt-LT" sz="2200" dirty="0" smtClean="0">
              <a:latin typeface="Candara" panose="020E0502030303020204" pitchFamily="34" charset="0"/>
            </a:endParaRPr>
          </a:p>
          <a:p>
            <a:pPr algn="r"/>
            <a:endParaRPr lang="lt-LT" altLang="lt-LT" sz="2200" dirty="0" smtClean="0">
              <a:latin typeface="Candara" panose="020E0502030303020204" pitchFamily="34" charset="0"/>
            </a:endParaRPr>
          </a:p>
          <a:p>
            <a:pPr algn="r"/>
            <a:endParaRPr lang="lt-LT" altLang="lt-LT" sz="2200" dirty="0" smtClean="0">
              <a:latin typeface="Candara" panose="020E0502030303020204" pitchFamily="34" charset="0"/>
            </a:endParaRPr>
          </a:p>
          <a:p>
            <a:r>
              <a:rPr lang="lt-LT" altLang="lt-LT" sz="2200" dirty="0" smtClean="0">
                <a:latin typeface="Candara" panose="020E0502030303020204" pitchFamily="34" charset="0"/>
              </a:rPr>
              <a:t>Nereaguoti agresyviai. </a:t>
            </a:r>
          </a:p>
          <a:p>
            <a:pPr>
              <a:buFont typeface="Wingdings" panose="05000000000000000000" pitchFamily="2" charset="2"/>
              <a:buNone/>
            </a:pPr>
            <a:r>
              <a:rPr lang="lt-LT" altLang="lt-LT" sz="2200" dirty="0" smtClean="0">
                <a:latin typeface="Candara" panose="020E0502030303020204" pitchFamily="34" charset="0"/>
              </a:rPr>
              <a:t>Smurto smurtu </a:t>
            </a:r>
          </a:p>
          <a:p>
            <a:pPr>
              <a:buFont typeface="Wingdings" panose="05000000000000000000" pitchFamily="2" charset="2"/>
              <a:buNone/>
            </a:pPr>
            <a:r>
              <a:rPr lang="lt-LT" altLang="lt-LT" sz="2200" dirty="0" smtClean="0">
                <a:latin typeface="Candara" panose="020E0502030303020204" pitchFamily="34" charset="0"/>
              </a:rPr>
              <a:t>nesustabdysite. 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912" y="4143375"/>
            <a:ext cx="3494088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38400"/>
            <a:ext cx="2462212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81000" y="331788"/>
            <a:ext cx="6629400" cy="12239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lt-LT" altLang="lt-LT" sz="3200" b="1" i="1" dirty="0" smtClean="0"/>
              <a:t>KO </a:t>
            </a:r>
            <a:r>
              <a:rPr lang="lt-LT" altLang="lt-LT" sz="3200" b="1" i="1" dirty="0" smtClean="0">
                <a:solidFill>
                  <a:srgbClr val="FF3300"/>
                </a:solidFill>
              </a:rPr>
              <a:t>NE</a:t>
            </a:r>
            <a:r>
              <a:rPr lang="lt-LT" altLang="lt-LT" sz="3200" b="1" i="1" dirty="0" smtClean="0"/>
              <a:t>DARYTI</a:t>
            </a:r>
            <a:r>
              <a:rPr lang="lt-LT" altLang="lt-LT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kai tėvai sužino, kad vaikas tyčiojasi iš kitų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814686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97297"/>
            <a:ext cx="6347713" cy="101983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i-FI" sz="3800" b="1" i="1" dirty="0" smtClean="0"/>
              <a:t>KĄ DARYTI</a:t>
            </a:r>
            <a:r>
              <a:rPr lang="fi-FI" sz="2700" i="1" dirty="0" smtClean="0"/>
              <a:t>, </a:t>
            </a:r>
            <a:r>
              <a:rPr lang="fi-FI" sz="27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kai tėvai sužino, kad vaikas patiria patyčias?</a:t>
            </a:r>
            <a:r>
              <a:rPr lang="fi-FI" sz="3100" dirty="0" smtClean="0"/>
              <a:t/>
            </a:r>
            <a:br>
              <a:rPr lang="fi-FI" sz="3100" dirty="0" smtClean="0"/>
            </a:br>
            <a:endParaRPr lang="lt-LT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362200"/>
            <a:ext cx="6347714" cy="3679163"/>
          </a:xfrm>
        </p:spPr>
        <p:txBody>
          <a:bodyPr/>
          <a:lstStyle/>
          <a:p>
            <a:r>
              <a:rPr lang="lt-LT" dirty="0"/>
              <a:t>Išklausyti, leisti išsipasakoti.</a:t>
            </a:r>
          </a:p>
          <a:p>
            <a:r>
              <a:rPr lang="lt-LT" dirty="0"/>
              <a:t>Pagirti už tai, kad pasipasakojo.</a:t>
            </a:r>
          </a:p>
          <a:p>
            <a:r>
              <a:rPr lang="lt-LT" dirty="0"/>
              <a:t>Pasikalbėti, kur, kaip ir kada vyksta patyčios.</a:t>
            </a:r>
          </a:p>
          <a:p>
            <a:r>
              <a:rPr lang="lt-LT" dirty="0"/>
              <a:t>Sugalvoti su vaiku </a:t>
            </a:r>
            <a:r>
              <a:rPr lang="lt-LT" dirty="0" smtClean="0"/>
              <a:t>„saugumo planą“.</a:t>
            </a:r>
            <a:endParaRPr lang="lt-LT" dirty="0"/>
          </a:p>
          <a:p>
            <a:r>
              <a:rPr lang="lt-LT" dirty="0"/>
              <a:t>Pasikalbėti su auklėtoja ar administracija. 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419600"/>
            <a:ext cx="36576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6" name="TextBox 5"/>
          <p:cNvSpPr txBox="1"/>
          <p:nvPr/>
        </p:nvSpPr>
        <p:spPr>
          <a:xfrm>
            <a:off x="609599" y="304800"/>
            <a:ext cx="6347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dirty="0">
                <a:latin typeface="Calibri" panose="020F0502020204030204" pitchFamily="34" charset="0"/>
                <a:cs typeface="Calibri" panose="020F0502020204030204" pitchFamily="34" charset="0"/>
              </a:rPr>
              <a:t>Kaip </a:t>
            </a:r>
            <a:r>
              <a:rPr lang="fi-FI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geriausiai galime padėti vaikui?</a:t>
            </a:r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lt-L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524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lt-LT" sz="3400" b="1" dirty="0" smtClean="0"/>
              <a:t>KĄ </a:t>
            </a:r>
            <a:r>
              <a:rPr lang="fi-FI" sz="3400" b="1" dirty="0" smtClean="0"/>
              <a:t>DARYTI</a:t>
            </a:r>
            <a:r>
              <a:rPr lang="lt-LT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i-FI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kai tėvai sužino, kad vaikas tyčiojasi iš kitų</a:t>
            </a:r>
            <a:endParaRPr lang="lt-LT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200" dirty="0">
                <a:latin typeface="Candara" panose="020E0502030303020204" pitchFamily="34" charset="0"/>
              </a:rPr>
              <a:t>Likti ramiam.</a:t>
            </a:r>
          </a:p>
          <a:p>
            <a:r>
              <a:rPr lang="lt-LT" sz="2200" dirty="0">
                <a:latin typeface="Candara" panose="020E0502030303020204" pitchFamily="34" charset="0"/>
              </a:rPr>
              <a:t>Pasikalbėti su </a:t>
            </a:r>
            <a:r>
              <a:rPr lang="lt-LT" sz="2200" dirty="0" smtClean="0">
                <a:latin typeface="Candara" panose="020E0502030303020204" pitchFamily="34" charset="0"/>
              </a:rPr>
              <a:t>vaiku, </a:t>
            </a:r>
            <a:r>
              <a:rPr lang="lt-LT" sz="2200" dirty="0">
                <a:latin typeface="Candara" panose="020E0502030303020204" pitchFamily="34" charset="0"/>
              </a:rPr>
              <a:t>jo nekaltinant: kaip, kada </a:t>
            </a:r>
            <a:r>
              <a:rPr lang="lt-LT" sz="2200" dirty="0" smtClean="0">
                <a:latin typeface="Candara" panose="020E0502030303020204" pitchFamily="34" charset="0"/>
              </a:rPr>
              <a:t>jis tyčiojasi</a:t>
            </a:r>
            <a:r>
              <a:rPr lang="lt-LT" sz="2200" dirty="0">
                <a:latin typeface="Candara" panose="020E0502030303020204" pitchFamily="34" charset="0"/>
              </a:rPr>
              <a:t>?</a:t>
            </a:r>
          </a:p>
          <a:p>
            <a:r>
              <a:rPr lang="lt-LT" sz="2200" dirty="0" smtClean="0">
                <a:latin typeface="Candara" panose="020E0502030303020204" pitchFamily="34" charset="0"/>
              </a:rPr>
              <a:t>Priminti drausminimo sistemą.</a:t>
            </a:r>
            <a:endParaRPr lang="lt-LT" sz="2200" dirty="0">
              <a:latin typeface="Candara" panose="020E0502030303020204" pitchFamily="34" charset="0"/>
            </a:endParaRPr>
          </a:p>
          <a:p>
            <a:r>
              <a:rPr lang="lt-LT" sz="2200" dirty="0">
                <a:latin typeface="Candara" panose="020E0502030303020204" pitchFamily="34" charset="0"/>
              </a:rPr>
              <a:t>Pasikalbėti su </a:t>
            </a:r>
            <a:r>
              <a:rPr lang="lt-LT" sz="2200" dirty="0" smtClean="0">
                <a:latin typeface="Candara" panose="020E0502030303020204" pitchFamily="34" charset="0"/>
              </a:rPr>
              <a:t>ugdymo įstaigos specialistu/-tais.</a:t>
            </a:r>
            <a:endParaRPr lang="lt-LT" sz="2200" dirty="0">
              <a:latin typeface="Candara" panose="020E0502030303020204" pitchFamily="34" charset="0"/>
            </a:endParaRPr>
          </a:p>
          <a:p>
            <a:r>
              <a:rPr lang="lt-LT" sz="2200" dirty="0">
                <a:latin typeface="Candara" panose="020E0502030303020204" pitchFamily="34" charset="0"/>
              </a:rPr>
              <a:t>Pasinaudoti siūlomomis psichologo ar kitų specialistų pagalbomis.</a:t>
            </a: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11204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2200" dirty="0">
                <a:latin typeface="Candara" panose="020E0502030303020204" pitchFamily="34" charset="0"/>
              </a:rPr>
              <a:t>Pasikalbėkite su vaiku apie patyčių situaciją </a:t>
            </a:r>
            <a:r>
              <a:rPr lang="lt-LT" sz="2200" dirty="0" smtClean="0">
                <a:latin typeface="Candara" panose="020E0502030303020204" pitchFamily="34" charset="0"/>
              </a:rPr>
              <a:t>išsamiau.</a:t>
            </a:r>
          </a:p>
          <a:p>
            <a:r>
              <a:rPr lang="fi-FI" sz="2200" dirty="0" smtClean="0">
                <a:latin typeface="Candara" panose="020E0502030303020204" pitchFamily="34" charset="0"/>
              </a:rPr>
              <a:t>Patarkite </a:t>
            </a:r>
            <a:r>
              <a:rPr lang="fi-FI" sz="2200" dirty="0">
                <a:latin typeface="Candara" panose="020E0502030303020204" pitchFamily="34" charset="0"/>
              </a:rPr>
              <a:t>savo vaikui, ką jis gali </a:t>
            </a:r>
            <a:r>
              <a:rPr lang="fi-FI" sz="2200" dirty="0" smtClean="0">
                <a:latin typeface="Candara" panose="020E0502030303020204" pitchFamily="34" charset="0"/>
              </a:rPr>
              <a:t>daryti</a:t>
            </a:r>
            <a:r>
              <a:rPr lang="lt-LT" sz="2200" dirty="0" smtClean="0">
                <a:latin typeface="Candara" panose="020E0502030303020204" pitchFamily="34" charset="0"/>
              </a:rPr>
              <a:t>.</a:t>
            </a:r>
            <a:endParaRPr lang="lt-LT" sz="2200" dirty="0">
              <a:latin typeface="Candara" panose="020E0502030303020204" pitchFamily="34" charset="0"/>
            </a:endParaRPr>
          </a:p>
          <a:p>
            <a:r>
              <a:rPr lang="lt-LT" sz="2200" dirty="0" smtClean="0">
                <a:latin typeface="Candara" panose="020E0502030303020204" pitchFamily="34" charset="0"/>
              </a:rPr>
              <a:t>Bendradarbiaukite </a:t>
            </a:r>
            <a:r>
              <a:rPr lang="lt-LT" sz="2200" dirty="0">
                <a:latin typeface="Candara" panose="020E0502030303020204" pitchFamily="34" charset="0"/>
              </a:rPr>
              <a:t>su auklėtoju, kitu mokyklos </a:t>
            </a:r>
            <a:r>
              <a:rPr lang="lt-LT" sz="2200" dirty="0" smtClean="0">
                <a:latin typeface="Candara" panose="020E0502030303020204" pitchFamily="34" charset="0"/>
              </a:rPr>
              <a:t>personalu.</a:t>
            </a:r>
          </a:p>
          <a:p>
            <a:endParaRPr lang="lt-LT" sz="220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lt-LT" sz="2200" dirty="0">
                <a:latin typeface="Candara" panose="020E0502030303020204" pitchFamily="34" charset="0"/>
              </a:rPr>
              <a:t>Nesvarbu, kokiame vaidmenyje – skriaudėjo, taikinio ar stebėtojo yra vaikas, kiekvieno vaiko tėvai gali prisidėti prie to, kad patyčių klasėje būtų mažiau. </a:t>
            </a:r>
            <a:endParaRPr lang="lt-LT" sz="2200" dirty="0" smtClean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lt-LT" sz="2200" dirty="0" smtClean="0">
                <a:latin typeface="Candara" panose="020E0502030303020204" pitchFamily="34" charset="0"/>
              </a:rPr>
              <a:t>Patyčios </a:t>
            </a:r>
            <a:r>
              <a:rPr lang="lt-LT" sz="2200" dirty="0">
                <a:latin typeface="Candara" panose="020E0502030303020204" pitchFamily="34" charset="0"/>
              </a:rPr>
              <a:t>yra ne vieno ar dviejų vaikų problema – tai yra visos klasės vaikų bėda. Todėl visų tėvų dalyvavimas yra labai svarbus.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lt-LT" sz="3400" b="1" dirty="0" smtClean="0"/>
              <a:t>KĄ </a:t>
            </a:r>
            <a:r>
              <a:rPr lang="fi-FI" sz="3400" b="1" dirty="0" smtClean="0"/>
              <a:t>DARYTI</a:t>
            </a:r>
            <a:r>
              <a:rPr lang="lt-LT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fi-FI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kai tėvai sužino, kad vaikas </a:t>
            </a:r>
            <a:r>
              <a:rPr lang="lt-LT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stebi patyčias</a:t>
            </a:r>
            <a:endParaRPr lang="lt-LT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58474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447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lt-LT" sz="3000" b="1" dirty="0" smtClean="0"/>
              <a:t>Svarbu atminti – </a:t>
            </a:r>
            <a:br>
              <a:rPr lang="lt-LT" sz="3000" b="1" dirty="0" smtClean="0"/>
            </a:br>
            <a:r>
              <a:rPr lang="lt-LT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PATYČIOS NETURI TEIGIAMŲ PASEKMIŲ. </a:t>
            </a:r>
            <a:r>
              <a:rPr lang="lt-LT" sz="3000" b="1" dirty="0" smtClean="0"/>
              <a:t/>
            </a:r>
            <a:br>
              <a:rPr lang="lt-LT" sz="3000" b="1" dirty="0" smtClean="0"/>
            </a:br>
            <a:r>
              <a:rPr lang="lt-LT" sz="3000" b="1" dirty="0" smtClean="0"/>
              <a:t/>
            </a:r>
            <a:br>
              <a:rPr lang="lt-LT" sz="3000" b="1" dirty="0" smtClean="0"/>
            </a:br>
            <a:r>
              <a:rPr lang="lt-LT" sz="3000" b="1" dirty="0" smtClean="0"/>
              <a:t>Jūs tai galite sustabdyti</a:t>
            </a:r>
            <a:r>
              <a:rPr lang="en-US" sz="3000" b="1" dirty="0" smtClean="0"/>
              <a:t>!</a:t>
            </a:r>
            <a:endParaRPr lang="lt-LT" sz="3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3505200"/>
            <a:ext cx="5549617" cy="31596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059">
            <a:off x="7418970" y="5683954"/>
            <a:ext cx="1656184" cy="8375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407262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372" y="-12032"/>
            <a:ext cx="9959975" cy="693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429000" y="304801"/>
            <a:ext cx="5029200" cy="121798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lt-LT" sz="2400" u="sng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vilnius@vaikulinija.lt</a:t>
            </a:r>
            <a:r>
              <a:rPr lang="lt-LT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www.vaikulinija.lt</a:t>
            </a:r>
            <a:r>
              <a:rPr lang="lt-LT" sz="24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, w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ww.bepatyciu.lt</a:t>
            </a:r>
            <a:endParaRPr lang="lt-LT" sz="24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3909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46885">
            <a:off x="-117840" y="2183307"/>
            <a:ext cx="296862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0" name="Picture 8" descr="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17746">
            <a:off x="-30842" y="4124795"/>
            <a:ext cx="2944813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81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Custom 1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E64011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8411</TotalTime>
  <Words>495</Words>
  <Application>Microsoft Office PowerPoint</Application>
  <PresentationFormat>Demonstracija ekrane (4:3)</PresentationFormat>
  <Paragraphs>83</Paragraphs>
  <Slides>12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Facet</vt:lpstr>
      <vt:lpstr>PowerPoint pristatymas</vt:lpstr>
      <vt:lpstr>Apie ką kalbėsime?</vt:lpstr>
      <vt:lpstr>Kas yra patyčios?</vt:lpstr>
      <vt:lpstr>KODĖL svarbu tėvams įsitraukti, sprendžiant patyčių problemas? </vt:lpstr>
      <vt:lpstr>Kokios pagalbos iš mūsų, tėvų, tikisi vaikai? </vt:lpstr>
      <vt:lpstr>KO NEDARYTI, kai tėvai sužino, kad vaikas patiria patyčias</vt:lpstr>
      <vt:lpstr>PowerPoint pristatymas</vt:lpstr>
      <vt:lpstr>KĄ DARYTI, kai tėvai sužino, kad vaikas patiria patyčias? </vt:lpstr>
      <vt:lpstr>KĄ DARYTI, kai tėvai sužino, kad vaikas tyčiojasi iš kitų</vt:lpstr>
      <vt:lpstr>KĄ DARYTI, kai tėvai sužino, kad vaikas stebi patyčias</vt:lpstr>
      <vt:lpstr>Svarbu atminti –  PATYČIOS NETURI TEIGIAMŲ PASEKMIŲ.   Jūs tai galite sustabdyti!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Ivona</dc:creator>
  <cp:lastModifiedBy>PC</cp:lastModifiedBy>
  <cp:revision>472</cp:revision>
  <cp:lastPrinted>2016-01-05T15:04:01Z</cp:lastPrinted>
  <dcterms:created xsi:type="dcterms:W3CDTF">2011-05-04T17:01:31Z</dcterms:created>
  <dcterms:modified xsi:type="dcterms:W3CDTF">2017-03-22T08:27:26Z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